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3" r:id="rId6"/>
    <p:sldId id="272" r:id="rId7"/>
    <p:sldId id="264" r:id="rId8"/>
    <p:sldId id="265" r:id="rId9"/>
    <p:sldId id="262" r:id="rId10"/>
    <p:sldId id="260" r:id="rId11"/>
    <p:sldId id="266" r:id="rId12"/>
    <p:sldId id="267" r:id="rId13"/>
    <p:sldId id="268" r:id="rId14"/>
    <p:sldId id="269" r:id="rId15"/>
    <p:sldId id="270" r:id="rId16"/>
    <p:sldId id="274" r:id="rId17"/>
    <p:sldId id="276" r:id="rId18"/>
    <p:sldId id="324" r:id="rId19"/>
    <p:sldId id="282" r:id="rId20"/>
    <p:sldId id="283" r:id="rId21"/>
    <p:sldId id="284" r:id="rId22"/>
    <p:sldId id="278" r:id="rId23"/>
    <p:sldId id="279" r:id="rId24"/>
    <p:sldId id="280" r:id="rId25"/>
    <p:sldId id="281" r:id="rId26"/>
    <p:sldId id="285" r:id="rId27"/>
    <p:sldId id="275" r:id="rId28"/>
    <p:sldId id="286" r:id="rId29"/>
    <p:sldId id="292" r:id="rId30"/>
    <p:sldId id="293" r:id="rId31"/>
    <p:sldId id="321" r:id="rId32"/>
    <p:sldId id="294" r:id="rId33"/>
    <p:sldId id="287" r:id="rId34"/>
    <p:sldId id="322" r:id="rId35"/>
    <p:sldId id="288" r:id="rId36"/>
    <p:sldId id="289" r:id="rId37"/>
    <p:sldId id="323" r:id="rId38"/>
    <p:sldId id="290" r:id="rId39"/>
    <p:sldId id="310" r:id="rId40"/>
    <p:sldId id="296" r:id="rId41"/>
    <p:sldId id="311" r:id="rId42"/>
    <p:sldId id="318" r:id="rId43"/>
    <p:sldId id="312" r:id="rId44"/>
    <p:sldId id="313" r:id="rId45"/>
    <p:sldId id="326" r:id="rId46"/>
    <p:sldId id="314" r:id="rId47"/>
    <p:sldId id="319" r:id="rId48"/>
    <p:sldId id="315" r:id="rId49"/>
    <p:sldId id="316" r:id="rId50"/>
    <p:sldId id="320" r:id="rId51"/>
    <p:sldId id="317" r:id="rId52"/>
    <p:sldId id="297" r:id="rId53"/>
    <p:sldId id="291" r:id="rId54"/>
    <p:sldId id="302" r:id="rId55"/>
    <p:sldId id="303" r:id="rId56"/>
    <p:sldId id="304" r:id="rId57"/>
    <p:sldId id="273" r:id="rId58"/>
    <p:sldId id="325" r:id="rId59"/>
    <p:sldId id="298" r:id="rId60"/>
    <p:sldId id="308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7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93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spc="50" dirty="0">
                <a:ln w="1143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latin typeface="Bookman Old Style" panose="02050604050505020204" pitchFamily="18" charset="0"/>
                <a:cs typeface="Arial" pitchFamily="34" charset="0"/>
              </a:rPr>
              <a:t>ФГБОУ ВО Белгородский ГАУ</a:t>
            </a:r>
          </a:p>
          <a:p>
            <a:pPr algn="ctr"/>
            <a:r>
              <a:rPr lang="ru-RU" sz="2200" b="1" spc="50" dirty="0">
                <a:ln w="1143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latin typeface="Bookman Old Style" panose="02050604050505020204" pitchFamily="18" charset="0"/>
                <a:cs typeface="Arial" pitchFamily="34" charset="0"/>
              </a:rPr>
              <a:t>Управление библиотечно-информационных ресурсов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71941" y="6381328"/>
            <a:ext cx="16001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spc="50" dirty="0">
                <a:ln w="1143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latin typeface="Bookman Old Style" panose="02050604050505020204" pitchFamily="18" charset="0"/>
                <a:cs typeface="Arial" pitchFamily="34" charset="0"/>
              </a:rPr>
              <a:t>2019 год</a:t>
            </a:r>
          </a:p>
        </p:txBody>
      </p:sp>
      <p:sp>
        <p:nvSpPr>
          <p:cNvPr id="5" name="Волна 4"/>
          <p:cNvSpPr/>
          <p:nvPr/>
        </p:nvSpPr>
        <p:spPr>
          <a:xfrm>
            <a:off x="1482469" y="4976380"/>
            <a:ext cx="6179063" cy="1406188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ru-RU" sz="4000" b="1" spc="50" dirty="0" smtClean="0">
                <a:ln w="11430">
                  <a:solidFill>
                    <a:schemeClr val="bg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lang="ru-RU" sz="5400" b="1" spc="50" dirty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20 марта День Земли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753" y="1268760"/>
            <a:ext cx="9036495" cy="1296144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ru-RU" sz="3600" b="1" spc="50" dirty="0" smtClean="0">
                <a:ln w="1143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Живая планета-живая душа         </a:t>
            </a:r>
            <a:endParaRPr lang="ru-RU" sz="3600" b="1" spc="50" dirty="0">
              <a:ln w="1143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3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10667" y="188640"/>
            <a:ext cx="5522666" cy="584775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</a:bodyPr>
          <a:lstStyle/>
          <a:p>
            <a:r>
              <a:rPr lang="ru-RU" sz="32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День Земли 20 марта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876809"/>
            <a:ext cx="91569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Праздник учрежден в 1971 году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решению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ООН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834946"/>
            <a:ext cx="66602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«Пусть будут лишь мирные и радостные Дни Земли для нашего прекрасного космического корабля — планеты Земля,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летящей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вращающейся посреди холодного космоса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своим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столь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уязвимым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грузом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жизни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…»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2"/>
          <a:stretch/>
        </p:blipFill>
        <p:spPr bwMode="auto">
          <a:xfrm>
            <a:off x="6349585" y="1992902"/>
            <a:ext cx="2667596" cy="3654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2990" y="5805264"/>
            <a:ext cx="66012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Генеральный секретарь ООН 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Тан,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21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марта 1971 года</a:t>
            </a:r>
          </a:p>
        </p:txBody>
      </p:sp>
    </p:spTree>
    <p:extLst>
      <p:ext uri="{BB962C8B-B14F-4D97-AF65-F5344CB8AC3E}">
        <p14:creationId xmlns:p14="http://schemas.microsoft.com/office/powerpoint/2010/main" val="216769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этот день в разных странах звучит Колокол Мира, призывающий людей беречь мир и жизнь на Планете, способствовать дружбе и взаимопониманию всех народов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Колокол Мира — символ спокойствия, мирной жизни и дружбы, вечного братства и солидарности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народов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3" descr="Первый колок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9380" y="3212977"/>
            <a:ext cx="5205240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75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Первый Колокол Мира был установлен в июне 1954 года в штаб-квартире ООН,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японском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дворике. Он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был отлит в Японии из монет, собранных детьми из 60 стран.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Надпись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Колоколе гласит: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Да здравствует всеобщий мир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всем мире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»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40968"/>
            <a:ext cx="4703627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5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Колокола Мира в конце ХХ века были установлены более чем в двадцати странах – Польше и Турции, в Мексике и Австралии, Монголии и Филиппинах, в Канаде и Бразилии, Германии и Японии, Аргентине, Эквадоре,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России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38170"/>
            <a:ext cx="5040560" cy="378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38170"/>
            <a:ext cx="2571279" cy="3743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1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638"/>
            <a:ext cx="8964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России впервые акция «Колокол Мира в День Земли» была проведена в 1998 году в Москве, её организаторами стали Международный центр-музей имени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Н.К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Рериха,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Международный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гуманитарный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фонд «Знание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»,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Федерация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космонавтики России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Международная Ассоциация фондов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Мира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87" y="3554280"/>
            <a:ext cx="4522027" cy="318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6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609" y="116632"/>
            <a:ext cx="3548175" cy="4726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53" y="28104"/>
            <a:ext cx="46085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«… День Земли — это день ответственности перед нашей планетой, ответственности перед людьми, которые её населяют, перед самой природой, частью которой мы являемся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»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3669" y="4941168"/>
            <a:ext cx="5076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Сергей Петрович Капица  - доктор физико-математических наук, профессор, академик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вице-президент РАЕН</a:t>
            </a:r>
          </a:p>
        </p:txBody>
      </p:sp>
    </p:spTree>
    <p:extLst>
      <p:ext uri="{BB962C8B-B14F-4D97-AF65-F5344CB8AC3E}">
        <p14:creationId xmlns:p14="http://schemas.microsoft.com/office/powerpoint/2010/main" val="32291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363" y="2432636"/>
            <a:ext cx="8352928" cy="1925793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ru-RU" sz="48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КАКАЯ ЖЕ ОНА, </a:t>
            </a:r>
            <a:endParaRPr lang="ru-RU" sz="4800" b="1" cap="all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ookman Old Style" panose="02050604050505020204" pitchFamily="18" charset="0"/>
              <a:cs typeface="Arial" pitchFamily="34" charset="0"/>
            </a:endParaRPr>
          </a:p>
          <a:p>
            <a:pPr algn="ctr"/>
            <a:r>
              <a:rPr lang="ru-RU" sz="48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НАША </a:t>
            </a:r>
            <a:r>
              <a:rPr lang="ru-RU" sz="48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ЗЕМЛЯ?</a:t>
            </a:r>
            <a:endParaRPr lang="ru-RU" sz="4800" b="1" cap="all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ookman Old Style" panose="02050604050505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Подсчитано, что планете Земля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примерно четыре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 половиной миллиарда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лет.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Если вы захотите обойти вокруг Земли, шагая по экватору, то предстоит проделать путь длиной почти в 40010 километров. Расстояние от поверхности до центра равно 6378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километров 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http://laoblogger.com/images/circumference-of-earth-in-km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5041" y="3284984"/>
            <a:ext cx="5113918" cy="341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4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системе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«Знаниум»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992064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История Земли: От звездной пыли к живой планете: Первые 4 500 000 000 лет: Научно-популярное / Хейзен Р. - М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.: Альпина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нон-фикшн, 2016. - 346 с.: 60x90 1/16 (Переплёт) ISBN 978-5-91671-365-7 - Режим доступа: http://znanium.com/catalog/product/913174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73072"/>
            <a:ext cx="2327461" cy="333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1" y="3717032"/>
            <a:ext cx="59375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Книга знакомит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нас с принципиально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новым подходом к изучению Земли, в котором переплетаются история зарождения и развития жизни на нашей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планете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Земля является единственной планетой, вращающейся вокруг нашего Солнца, на которой существует жизнь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16832"/>
            <a:ext cx="8064895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5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14061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День Земли — это праздник, который отмечают люди всех национальностей 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вероисповеданий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День Земли — это гражданская инициатива, которая призвана объединять всё население планеты в деле защиты окружающей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среды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Она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открыта для присоединения любых людей, групп 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организаций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0"/>
            <a:ext cx="9144000" cy="108012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ru-RU" sz="2800" b="1" cap="all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  <a:latin typeface="Bookman Old Style" panose="02050604050505020204" pitchFamily="18" charset="0"/>
                <a:cs typeface="Arial" pitchFamily="34" charset="0"/>
              </a:rPr>
              <a:t>20 марта – всемирный день </a:t>
            </a:r>
            <a:r>
              <a:rPr lang="ru-RU" sz="2800" b="1" cap="all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  <a:latin typeface="Bookman Old Style" panose="02050604050505020204" pitchFamily="18" charset="0"/>
                <a:cs typeface="Arial" pitchFamily="34" charset="0"/>
              </a:rPr>
              <a:t>Земли   </a:t>
            </a:r>
            <a:endParaRPr lang="ru-RU" sz="2800" b="1" cap="all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/>
              <a:latin typeface="Bookman Old Style" panose="02050604050505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1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Как никакая другая планета,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Земля покрыта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зеленой растительностью, огромным синим океаном, содержащим более миллиона островов, сотнями тысяч ручьев и рек, огромными массами земли, которые называются континентами, горами, ледниками и пустынями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3087748"/>
            <a:ext cx="3672408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65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Только на  Земле есть жизнь в виде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флоры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фауны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7"/>
            <a:ext cx="4032448" cy="259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7" y="1700807"/>
            <a:ext cx="4140338" cy="259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00" y="3861048"/>
            <a:ext cx="4309400" cy="286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1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Долина Смерти в Калифорнии и место в Ливии, называемое Эль Азизия, удерживают рекорды самых горячих мест на Земле.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Рекорд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Эль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Азизии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- 57.8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градусов по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Цельсию</a:t>
            </a:r>
          </a:p>
          <a:p>
            <a:pPr marL="457200" indent="-457200"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(13 сентября 1922 года), рекорд Долины Смерти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-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55.8 градусов по Цельсию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(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10 июля 1913 года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)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 b="3125"/>
          <a:stretch/>
        </p:blipFill>
        <p:spPr bwMode="auto">
          <a:xfrm>
            <a:off x="4855822" y="3777645"/>
            <a:ext cx="4108665" cy="267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77646"/>
            <a:ext cx="4200948" cy="267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9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60648"/>
            <a:ext cx="9143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амым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холодным местом на Земле признана Антарктика — 21 июля 1983 года на исследовательской станции «Восток» 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Антарктике</a:t>
            </a:r>
          </a:p>
          <a:p>
            <a:pPr marL="457200" indent="-457200"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было зарегистрировано – </a:t>
            </a:r>
          </a:p>
          <a:p>
            <a:pPr marL="457200" indent="-457200"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89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градусов по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Цельсию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 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15052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83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524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Наша Земля невероятно богата минералами — ученые классифицировали уже около 4000 видов минералов, примерно 200 из них имеют практическое значение. Ежегодно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открываются</a:t>
            </a:r>
          </a:p>
          <a:p>
            <a:pPr marL="457200" indent="-457200"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50 - 100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видов минералов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248471" cy="3133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250283" cy="313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1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52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 Земли один естественный спутник — видимая невооруженным глазом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Луна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92829"/>
            <a:ext cx="6768752" cy="451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1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776" y="2564904"/>
            <a:ext cx="8604448" cy="156966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ru-RU" sz="48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Экологические </a:t>
            </a:r>
          </a:p>
          <a:p>
            <a:pPr algn="ctr"/>
            <a:r>
              <a:rPr lang="ru-RU" sz="48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проблемы мира</a:t>
            </a:r>
          </a:p>
        </p:txBody>
      </p:sp>
    </p:spTree>
    <p:extLst>
      <p:ext uri="{BB962C8B-B14F-4D97-AF65-F5344CB8AC3E}">
        <p14:creationId xmlns:p14="http://schemas.microsoft.com/office/powerpoint/2010/main" val="1754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540" y="332656"/>
            <a:ext cx="82809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«Стали </a:t>
            </a:r>
            <a: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люди сильными, как боги, </a:t>
            </a:r>
            <a:b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судьба Земли у них в руках. </a:t>
            </a:r>
            <a:b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Но темнеют страшные ожоги </a:t>
            </a:r>
            <a:b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 земного шара на боках. </a:t>
            </a:r>
            <a:b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Мы давно освоили планету, </a:t>
            </a:r>
            <a:b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Широко шагает новый век. </a:t>
            </a:r>
            <a:b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Земле уж белых пятен нет, </a:t>
            </a:r>
            <a:b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Чёрные сотрёшь ли, Человек</a:t>
            </a:r>
            <a:r>
              <a:rPr lang="ru-RU" sz="3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?»</a:t>
            </a:r>
            <a:endParaRPr lang="ru-RU" sz="3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3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                              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             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Орлова </a:t>
            </a:r>
          </a:p>
        </p:txBody>
      </p:sp>
    </p:spTree>
    <p:extLst>
      <p:ext uri="{BB962C8B-B14F-4D97-AF65-F5344CB8AC3E}">
        <p14:creationId xmlns:p14="http://schemas.microsoft.com/office/powerpoint/2010/main" val="38623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Каждый день мы с вами ходим по земле, дышим воздухом, пьем воду и не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задумываемся, какую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Землю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мы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оставим будущим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поколениям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958" r="4906" b="10750"/>
          <a:stretch/>
        </p:blipFill>
        <p:spPr bwMode="auto">
          <a:xfrm>
            <a:off x="237065" y="2723578"/>
            <a:ext cx="3542017" cy="342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6872"/>
            <a:ext cx="4425186" cy="431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9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7684" y="116632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Такой была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наша Земля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"/>
          <a:stretch/>
        </p:blipFill>
        <p:spPr bwMode="auto">
          <a:xfrm>
            <a:off x="179512" y="1124743"/>
            <a:ext cx="4248472" cy="281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248472" cy="2815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88" y="3861048"/>
            <a:ext cx="3511625" cy="2848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97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5" y="116632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«Наша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Земля – голубая планета,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Воздухом свежим и солнцем одета.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Нет, вы поверьте, Земли голубей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От синевы рек, озёр и морей.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Горы, равнины, леса и поля –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Всё это наша планета Земля.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Ветры поют, с облаками играя,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Ливни шумят…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от края до края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Вы не найдёте чудесней на свете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Нашей прекрасной и доброй планеты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!!!»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Людмила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Витальева</a:t>
            </a:r>
          </a:p>
        </p:txBody>
      </p:sp>
    </p:spTree>
    <p:extLst>
      <p:ext uri="{BB962C8B-B14F-4D97-AF65-F5344CB8AC3E}">
        <p14:creationId xmlns:p14="http://schemas.microsoft.com/office/powerpoint/2010/main" val="16306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1796" y="116632"/>
            <a:ext cx="6880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 такой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Земля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становится сейчас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35" y="930904"/>
            <a:ext cx="4203245" cy="295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7"/>
          <a:stretch/>
        </p:blipFill>
        <p:spPr bwMode="auto">
          <a:xfrm>
            <a:off x="179512" y="930904"/>
            <a:ext cx="4176464" cy="295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19" y="3645024"/>
            <a:ext cx="4932363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21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системе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«Знаниум»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8" name="Picture 4" descr="http://znanium.com/images/0415/415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24065"/>
            <a:ext cx="2866879" cy="414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9807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Экология / Валова (Копылова) В.Д., Зверев О.М., - 4-е изд., перераб. и доп. - М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.: Дашков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К, 2018. - 376 с.: ISBN 978-5-394-03044-4 - Режим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доступа: http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://znanium.com/catalog/product/415292</a:t>
            </a:r>
            <a:endParaRPr lang="ru-RU" sz="26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852936"/>
            <a:ext cx="61561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Учебник состоит из четырех разделов. В первом разделе рассматриваются живые системы на всех уровнях их организации. Второй раздел посвящен экологии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биосферы,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третий - экологии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человека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четвертый - экологическим проблемам современности </a:t>
            </a:r>
            <a:endParaRPr lang="ru-RU" sz="26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3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30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Сегодняшнее население Земли – общество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суперпотребителей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Подсчитано: на каждого из нас в год затрачивается 20 тонн сырья, правда, большая его часть – 97% - идёт в отходы. Мусор постепенно становится монстром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цивилизации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2778456"/>
            <a:ext cx="5832649" cy="3878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9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За год в атмосферу только одного углекислого газа выбрасывается 5 млрд. тонн. В результате возникает «парниковый эффект», истончается озоновый слой, появляются озоновые дыры.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Временами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над Арктикой, Европой, Москвой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-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озоновая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«дыра»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расширяется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то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уменьшается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53" y="3140969"/>
            <a:ext cx="558607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7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12524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807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Экология : учеб. пособие / В.А. Разумов. — М. : ИНФРА-М, 2018. — 296 с. — (Высшее образование: Бакалавриат). - Режим доступа: http://znanium.com/catalog/product/951290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электронно-библиотечной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системе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«Знаниум»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2808312" cy="421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764572"/>
            <a:ext cx="51658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учебном пособии рассмотрены главные вопросы: современная экология как одна из наук будущего, современные представления о происхождении и эволюции биосферы, о человеке в биосфере и его биосферной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функции</a:t>
            </a:r>
            <a:endParaRPr lang="ru-RU" sz="26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09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Усиленно идёт «облысение» планеты. За последние 20 лет человек вырубил столько леса, сколько было уничтожено за всё его предыдущее существование, не говоря уже о пожарах, которые возникают по вине человека. Для многих животных лес – родной дом. А лесов становится всё меньше и меньше. Значит, животные теряют свой дом, они обречены на гибель </a:t>
            </a:r>
          </a:p>
        </p:txBody>
      </p:sp>
      <p:pic>
        <p:nvPicPr>
          <p:cNvPr id="4" name="Picture 5" descr="ле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970318"/>
            <a:ext cx="4083451" cy="272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лис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088" y="3970318"/>
            <a:ext cx="3926384" cy="2702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539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Почва образуется очень медленно,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1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мм – 200 лет. А вот разрушить её можно очень быстро. За последние 100 лет на Земле уничтожена примерно ¼ часть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всех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плодородных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земель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5" y="2420888"/>
            <a:ext cx="7296810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892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564904"/>
            <a:ext cx="54360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Книга состоит из трех частей: учение о биосфере, общая экология, прикладная экология. Содержит основные законы, правила и принципы экологии, рационального природопользования и охраны природы</a:t>
            </a:r>
            <a:endParaRPr lang="ru-RU" sz="26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05273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Б1 К60</a:t>
            </a:r>
          </a:p>
          <a:p>
            <a:pPr algn="just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Колесников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С. И. Экология : учебное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пособие/С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И. Колесников. - 6-е изд. - М. : Дашков и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К,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2017. -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384с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1026" name="Picture 2" descr="C:\Users\trufanova_in\Desktop\экология Ира\CCF18032019_0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1936" r="25274" b="26284"/>
          <a:stretch/>
        </p:blipFill>
        <p:spPr bwMode="auto">
          <a:xfrm>
            <a:off x="5614709" y="2351172"/>
            <a:ext cx="2989739" cy="439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742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Учёные подсчитали, что каждый год во всём мире в водоёмы попадает столько вредных веществ, что ими можно было бы заполнить 10 тысяч товарных поездов. Даже в водах Арктики нашли стиральный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порошок. 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результате деятельности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человека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реках Европы – Сене, Дунае,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Рейне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Волге – нельзя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купаться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888432" cy="258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загрязнение воды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77072"/>
            <a:ext cx="3744416" cy="258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066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2170" y="2564904"/>
            <a:ext cx="7239661" cy="156966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ru-RU" sz="48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Сохраним мир, в котором живём </a:t>
            </a:r>
          </a:p>
        </p:txBody>
      </p:sp>
    </p:spTree>
    <p:extLst>
      <p:ext uri="{BB962C8B-B14F-4D97-AF65-F5344CB8AC3E}">
        <p14:creationId xmlns:p14="http://schemas.microsoft.com/office/powerpoint/2010/main" val="298162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780928"/>
            <a:ext cx="8640960" cy="1191037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</a:bodyPr>
          <a:lstStyle/>
          <a:p>
            <a:r>
              <a:rPr lang="ru-RU" sz="4800" b="1" cap="all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Из ИСТОРИИ ПРАЗДНИКА</a:t>
            </a:r>
            <a:endParaRPr lang="ru-RU" sz="4800" b="1" cap="all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ookman Old Style" panose="02050604050505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1" y="116632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«Как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это страшно – умирание рода,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Всех поголовно, всех до одного,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Когда опустошенная природа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Уже не в силах сделать ничего.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поползет проказа запустенья,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пересохнут ниточки воды,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птицы вымрут. И падут растения.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зверь не обойдет своей беды.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сколько тут корысти не ищи ты,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Какой ты отговоркой не владей,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Земля защиты требует, защиты,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Она спасенья просит у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людей»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Сергей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Островой</a:t>
            </a:r>
          </a:p>
        </p:txBody>
      </p:sp>
    </p:spTree>
    <p:extLst>
      <p:ext uri="{BB962C8B-B14F-4D97-AF65-F5344CB8AC3E}">
        <p14:creationId xmlns:p14="http://schemas.microsoft.com/office/powerpoint/2010/main" val="4121147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Экологи  защищают природу. Они учат нас бережно относиться к миру природы: к воде, земле и воздуху, к растениям и грибам, к насекомым, рыбам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птицам 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зверям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26" y="2246770"/>
            <a:ext cx="7538349" cy="348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7332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 что мы с Вами можем сделать в деле защиты окружающей среды?</a:t>
            </a:r>
          </a:p>
        </p:txBody>
      </p:sp>
    </p:spTree>
    <p:extLst>
      <p:ext uri="{BB962C8B-B14F-4D97-AF65-F5344CB8AC3E}">
        <p14:creationId xmlns:p14="http://schemas.microsoft.com/office/powerpoint/2010/main" val="341963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42" y="44624"/>
            <a:ext cx="936882" cy="947122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36474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Б1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П65</a:t>
            </a:r>
          </a:p>
          <a:p>
            <a:pPr algn="just"/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Почекаева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Е.И. Окружающая среда и человек: учебное пособие/под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ред. Ю.В.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Новикова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- Ростов н/Д : Феникс, 2012. – 573 с.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85091"/>
            <a:ext cx="2843808" cy="4280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760017"/>
            <a:ext cx="59442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книге подробно представлен комплексный анализ окружающей среды, включая социально-гигиенический мониторинг. Рекомендовано как учебное пособие для углубленного изучения экологии, безопасности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жизнедеятельности</a:t>
            </a:r>
            <a:endParaRPr lang="ru-RU" sz="26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82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187624" y="116632"/>
            <a:ext cx="6768752" cy="108012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 нужно делать, чтобы …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… не погибла рыба в реке?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76" y="1412776"/>
            <a:ext cx="5853449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5373216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Ставить очистные сооружения;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Заводам не сливать грязь в реку;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мыть автомобили около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реки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046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1187624" y="116632"/>
            <a:ext cx="6768752" cy="108012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 нужно делать,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чтобы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оздух был чистым?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905" y="1412777"/>
            <a:ext cx="6864190" cy="3629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Ставить фильтры на трубы;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время остановки выключать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мотор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автомобиля;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Создать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электромобиль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737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400" y="44624"/>
            <a:ext cx="998728" cy="1009644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807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Б1 М26 </a:t>
            </a:r>
          </a:p>
          <a:p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Маринченко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А.В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Экология: учебник/А.В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Маринченко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- 7-е изд., перераб. и доп. - М. : Дашков и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К,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2016. - 304 с.</a:t>
            </a:r>
          </a:p>
        </p:txBody>
      </p:sp>
      <p:pic>
        <p:nvPicPr>
          <p:cNvPr id="5122" name="Picture 2" descr="C:\Users\trufanova_in\Desktop\экология Ира\CCF18032019_0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0" t="1555" r="25650" b="26717"/>
          <a:stretch/>
        </p:blipFill>
        <p:spPr bwMode="auto">
          <a:xfrm>
            <a:off x="5772449" y="2395325"/>
            <a:ext cx="2976015" cy="4274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492896"/>
            <a:ext cx="516581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нем изложены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основные понятия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законы экологии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; проблемы окружающей среды и основные принципы природопользования.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Рассмотрены основные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источники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загрязняющие вещества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атмосферы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гидросферы и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литосферы</a:t>
            </a:r>
            <a:endParaRPr lang="ru-RU" sz="26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715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187624" y="116632"/>
            <a:ext cx="6768752" cy="108012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 нужно делать,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чтобы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сберечь птиц и зверей в лесу?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36" y="1412775"/>
            <a:ext cx="5117528" cy="319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играть в шумные игры;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кричать в лесу;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слушать громкую музыку;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разорять птичьих гнёзд;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забирать домой детёнышей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животных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570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4854" y="111605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Б1 Х30 </a:t>
            </a:r>
          </a:p>
          <a:p>
            <a:pPr algn="just"/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Хван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Т.А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Экология. Основы рационального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природопользования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: учебное пособие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/ Т.А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Хван,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М.В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Шинкина. - 5-е изд., перераб. и доп. - М. : Юрайт, 2017. - 319 с.</a:t>
            </a:r>
          </a:p>
        </p:txBody>
      </p:sp>
      <p:pic>
        <p:nvPicPr>
          <p:cNvPr id="2050" name="Picture 2" descr="C:\Users\trufanova_in\Desktop\экология Ира\CCF18032019_00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3" t="1775" r="24978" b="26228"/>
          <a:stretch/>
        </p:blipFill>
        <p:spPr bwMode="auto">
          <a:xfrm>
            <a:off x="5881965" y="2659892"/>
            <a:ext cx="2808312" cy="408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8811" y="3068960"/>
            <a:ext cx="55879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учебнике рассмотрены основные вопросы экологии и охраны окружающей среды, особенности взаимодействия общества и природы,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государственные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, правовые и социальные аспекты охраны окружающей среды</a:t>
            </a:r>
          </a:p>
        </p:txBody>
      </p:sp>
    </p:spTree>
    <p:extLst>
      <p:ext uri="{BB962C8B-B14F-4D97-AF65-F5344CB8AC3E}">
        <p14:creationId xmlns:p14="http://schemas.microsoft.com/office/powerpoint/2010/main" val="2754236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187624" y="116632"/>
            <a:ext cx="6768752" cy="108012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 нужно делать,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чтобы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засорять природу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?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034" y="1340768"/>
            <a:ext cx="738393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494116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Не бросать мусор на улице;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Находить применение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старым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вещам и упаковкам;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Строить заводы по переработке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мусора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1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91580" y="116632"/>
            <a:ext cx="7560840" cy="108012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 нужно делать,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чтобы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экономить электроэнергию?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33" y="1340768"/>
            <a:ext cx="6284335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44522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Пользуйтесь энергосберегающими лампочками; 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Выключайте свет, выходя из комнаты</a:t>
            </a:r>
          </a:p>
        </p:txBody>
      </p:sp>
    </p:spTree>
    <p:extLst>
      <p:ext uri="{BB962C8B-B14F-4D97-AF65-F5344CB8AC3E}">
        <p14:creationId xmlns:p14="http://schemas.microsoft.com/office/powerpoint/2010/main" val="2518936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46128"/>
            <a:ext cx="91524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Праздник был основан в 1970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году сенатором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США штата Висконсии 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Г. Нельсоном и с тех пор ежегодно отмечается во многих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странах</a:t>
            </a:r>
          </a:p>
          <a:p>
            <a:pPr algn="ctr"/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31" y="2276872"/>
            <a:ext cx="4860539" cy="432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3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2008"/>
            <a:ext cx="1041354" cy="1052736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Эта книга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66" y="11299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Б1 Х26 </a:t>
            </a:r>
          </a:p>
          <a:p>
            <a:pPr algn="just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Хаустов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А.П. Нормирование и снижение </a:t>
            </a:r>
            <a:endParaRPr lang="ru-RU" sz="24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загрязнения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окружающей среды : учебник / А.П. Хаустов, М.М. Редина. - 2-е изд., перераб. и доп.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–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.: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Юрайт, 2017. - 387 с.</a:t>
            </a:r>
          </a:p>
        </p:txBody>
      </p:sp>
      <p:pic>
        <p:nvPicPr>
          <p:cNvPr id="3074" name="Picture 2" descr="C:\Users\trufanova_in\Desktop\экология Ира\CCF18032019_0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2212" r="17608" b="15600"/>
          <a:stretch/>
        </p:blipFill>
        <p:spPr bwMode="auto">
          <a:xfrm>
            <a:off x="6012160" y="2748959"/>
            <a:ext cx="2764887" cy="399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1848" y="3384282"/>
            <a:ext cx="57936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Обобщены основные теоретические положения, проанализированы экономические и юридические аспекты экологического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нормирования</a:t>
            </a:r>
            <a:endParaRPr lang="ru-RU" sz="26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898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851" y="2708920"/>
            <a:ext cx="8640960" cy="156966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ru-RU" sz="48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Всемирное движение </a:t>
            </a:r>
          </a:p>
          <a:p>
            <a:pPr algn="ctr"/>
            <a:r>
              <a:rPr lang="ru-RU" sz="48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в день Земли</a:t>
            </a:r>
          </a:p>
        </p:txBody>
      </p:sp>
    </p:spTree>
    <p:extLst>
      <p:ext uri="{BB962C8B-B14F-4D97-AF65-F5344CB8AC3E}">
        <p14:creationId xmlns:p14="http://schemas.microsoft.com/office/powerpoint/2010/main" val="1382976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19" y="116632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«Давайте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будем дружить друг с другом,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Как птица — с небом, как поле — с плугом,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Как ветер — с морем, трава — с дождями,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Как кружит солнце со всеми нами!..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Давайте будем к тому стремиться,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Чтоб нас любили и зверь, и птица.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доверяли повсюду нам,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Как самым верным своим друзьям!..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Давайте будем беречь планету —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Во всей Вселенной похожей нету: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Во всей вселенной совсем одна,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Что будет делать без нас она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?»</a:t>
            </a:r>
          </a:p>
          <a:p>
            <a:pPr algn="ctr"/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Игорь Мазнин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212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537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сегодняшний день,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147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стран мира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зарегистрированы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во Всемирном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движении.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Во многих странах проходят праздничные мероприятия и акции, призывающие обратить внимание на проблемы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экологии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03" y="2348880"/>
            <a:ext cx="6374595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936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4433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Канаде проводятся мероприятия,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привлекающие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внимание общественности к решению экологических проблем.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Почти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каждый канадский школьник принимает посильное участие в мероприятиях этого дня.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Германии проводятся экологические акции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протеста</a:t>
            </a:r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42" y="3212976"/>
            <a:ext cx="4643206" cy="348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324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5304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Международный экологический велопробег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Critical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Mass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Венгрии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111775" cy="274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77395" y="4117501"/>
            <a:ext cx="4589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Акция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Без автомобилей» (Without Cars) на улицах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Сеула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6" y="3620368"/>
            <a:ext cx="4107028" cy="2760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788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92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Филиппинах проводятся экологическая акция протеста, демонстрация движения по защите животных PETA, «зеленый» велосипедный забег «Annual Tour of the Fireflies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»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507" y="332656"/>
            <a:ext cx="3770637" cy="260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14" y="3950350"/>
            <a:ext cx="3888432" cy="269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86" y="3948685"/>
            <a:ext cx="3747858" cy="2694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283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4465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России День Земли официально отмечается с 1998 года в рамках Дней защиты от экологической опасности. В этот день все желающие принимают участие в благоустройстве и озеленении своих дворов и улиц, различных экологических мероприятиях, фестивалях и 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акциях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4078"/>
            <a:ext cx="3297560" cy="247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04078"/>
            <a:ext cx="3297560" cy="247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826" y="4581128"/>
            <a:ext cx="3132348" cy="221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687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42" y="44624"/>
            <a:ext cx="1044386" cy="1055801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1403648" y="216024"/>
            <a:ext cx="7524328" cy="764704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Этот журнал находится в библиотечном фонде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Белгородского ГАУ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0695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Бородавко А.В. Экологическая перезагрузка, или как превратить отходы в доходы / А.В. Бородавко // Среднее профессиональное образование: приложение. – 2018. - №3. – С.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65-69 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C:\Users\trufanova_in\Desktop\экология Ира\CCF18032019_0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154" r="26838" b="31736"/>
          <a:stretch/>
        </p:blipFill>
        <p:spPr bwMode="auto">
          <a:xfrm>
            <a:off x="6732240" y="2636912"/>
            <a:ext cx="220857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rufanova_in\Desktop\экология Ира\CCF18032019_0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5" t="10862" r="16913" b="22012"/>
          <a:stretch/>
        </p:blipFill>
        <p:spPr bwMode="auto">
          <a:xfrm>
            <a:off x="5170751" y="3211050"/>
            <a:ext cx="2368363" cy="3478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708920"/>
            <a:ext cx="47880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рамках проекта </a:t>
            </a:r>
            <a:endParaRPr lang="ru-RU" sz="2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Отходы – в доходы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»</a:t>
            </a:r>
          </a:p>
          <a:p>
            <a:pPr algn="ctr"/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было проведено </a:t>
            </a:r>
            <a:endParaRPr lang="ru-RU" sz="2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более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40 встреч. </a:t>
            </a:r>
            <a:endParaRPr lang="ru-RU" sz="2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Горожане активно откликнулись </a:t>
            </a:r>
          </a:p>
          <a:p>
            <a:pPr algn="ctr"/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наш призыв, стали </a:t>
            </a:r>
            <a:endParaRPr lang="ru-RU" sz="26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собирать разбросанный</a:t>
            </a:r>
          </a:p>
          <a:p>
            <a:pPr algn="ctr"/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мусор и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сдавать 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его</a:t>
            </a:r>
          </a:p>
          <a:p>
            <a:pPr algn="ctr"/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на переработку</a:t>
            </a:r>
            <a:endParaRPr lang="ru-RU" sz="26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451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7" y="8828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 празднику дня Земли присоединились заповедники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национальные парки России.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Экологический праздник «Марш парков» проводится 19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-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24 апреля в десятках регионов России и во многих странах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мира.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348880"/>
            <a:ext cx="47880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Основная цель «Марша парков»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-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привлечь общественное внимание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к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проблемам заповедных территорий России, возродить в людях чувство гордости и ответственности за нашу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природу</a:t>
            </a:r>
            <a:r>
              <a:rPr lang="ru-RU" dirty="0"/>
              <a:t>   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18" y="2582706"/>
            <a:ext cx="4073128" cy="400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501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северном полушарии День Земли отмечается весной,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в Южном полушарии — осенью.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Основной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целью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является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привлечение внимания общества и каждого человека планеты к проблемам Земли, к проблемам ее окружающей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среды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4" descr="Берегите Землю"/>
          <p:cNvPicPr>
            <a:picLocks noChangeAspect="1" noChangeArrowheads="1"/>
          </p:cNvPicPr>
          <p:nvPr/>
        </p:nvPicPr>
        <p:blipFill>
          <a:blip r:embed="rId2" cstate="print"/>
          <a:srcRect l="1851" t="5164" r="3926" b="4465"/>
          <a:stretch>
            <a:fillRect/>
          </a:stretch>
        </p:blipFill>
        <p:spPr bwMode="auto">
          <a:xfrm>
            <a:off x="2130299" y="3108544"/>
            <a:ext cx="4883403" cy="356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38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25810"/>
            <a:ext cx="4392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«Нельзя допустить, чтобы люди направляли на свое уничтожение те силы природы, которые они сумели открыть и покорить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»</a:t>
            </a:r>
          </a:p>
          <a:p>
            <a:pPr algn="ctr"/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. Жолио – Кюри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548680"/>
            <a:ext cx="3888432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84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8751" y="188640"/>
            <a:ext cx="5006499" cy="584775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</a:bodyPr>
          <a:lstStyle/>
          <a:p>
            <a:r>
              <a:rPr lang="ru-RU" sz="32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Символ Дня Земли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16" y="1196752"/>
            <a:ext cx="5667168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7332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Зелёная греческая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буква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Θ (тета) на белом фоне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5419" y="116632"/>
            <a:ext cx="4293163" cy="584775"/>
          </a:xfrm>
          <a:prstGeom prst="rect">
            <a:avLst/>
          </a:prstGeom>
        </p:spPr>
        <p:txBody>
          <a:bodyPr wrap="none">
            <a:prstTxWarp prst="textInflate">
              <a:avLst/>
            </a:prstTxWarp>
            <a:spAutoFit/>
          </a:bodyPr>
          <a:lstStyle/>
          <a:p>
            <a:r>
              <a:rPr lang="ru-RU" sz="3200" b="1" cap="all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Bookman Old Style" panose="02050604050505020204" pitchFamily="18" charset="0"/>
                <a:cs typeface="Arial" pitchFamily="34" charset="0"/>
              </a:rPr>
              <a:t>Флаг Дня Земли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750899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Флаг Земли не является официальным символом чего-либо, представляет собой фотографию планеты из космоса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на 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тёмно-синем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фоне. 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Традиционно Флаг связан с Днем Земли и многими другими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природоохранными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и международными мероприятиями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10" y="836712"/>
            <a:ext cx="3885581" cy="291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2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Существуют   два основных  периода проведения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Международных Дней Земли: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20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марта в день весеннего равноденствия по инициативе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ООН;</a:t>
            </a: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22 апреля по инициативе всемирного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движения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Earth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Day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Network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(Земная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Дневная Сеть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Bookman Old Style" panose="02050604050505020204" pitchFamily="18" charset="0"/>
              </a:rPr>
              <a:t>)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4854" r="11488" b="10100"/>
          <a:stretch/>
        </p:blipFill>
        <p:spPr bwMode="auto">
          <a:xfrm>
            <a:off x="2152174" y="3283157"/>
            <a:ext cx="4839652" cy="328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7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2247</Words>
  <Application>Microsoft Office PowerPoint</Application>
  <PresentationFormat>Экран (4:3)</PresentationFormat>
  <Paragraphs>236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Строева Ольга Михайловна</dc:creator>
  <cp:lastModifiedBy>Крисанова Татьяна Николаевна</cp:lastModifiedBy>
  <cp:revision>218</cp:revision>
  <dcterms:created xsi:type="dcterms:W3CDTF">2019-03-11T07:31:27Z</dcterms:created>
  <dcterms:modified xsi:type="dcterms:W3CDTF">2019-03-25T05:58:43Z</dcterms:modified>
</cp:coreProperties>
</file>